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304" r:id="rId9"/>
    <p:sldId id="305" r:id="rId10"/>
    <p:sldId id="306" r:id="rId11"/>
    <p:sldId id="321" r:id="rId12"/>
    <p:sldId id="307" r:id="rId13"/>
    <p:sldId id="309" r:id="rId14"/>
    <p:sldId id="308" r:id="rId15"/>
    <p:sldId id="310" r:id="rId16"/>
    <p:sldId id="311" r:id="rId17"/>
    <p:sldId id="313" r:id="rId18"/>
    <p:sldId id="314" r:id="rId19"/>
    <p:sldId id="315" r:id="rId20"/>
    <p:sldId id="316" r:id="rId21"/>
    <p:sldId id="320" r:id="rId22"/>
    <p:sldId id="317" r:id="rId23"/>
    <p:sldId id="318" r:id="rId24"/>
    <p:sldId id="319" r:id="rId25"/>
    <p:sldId id="267" r:id="rId2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4A5E"/>
    <a:srgbClr val="80B623"/>
    <a:srgbClr val="0E70A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178" autoAdjust="0"/>
  </p:normalViewPr>
  <p:slideViewPr>
    <p:cSldViewPr snapToGrid="0" snapToObjects="1">
      <p:cViewPr varScale="1">
        <p:scale>
          <a:sx n="91" d="100"/>
          <a:sy n="91" d="100"/>
        </p:scale>
        <p:origin x="-798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4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96"/>
    </p:cViewPr>
  </p:sorter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9A51F-C51F-49C9-A23C-8A13B14AEFF8}" type="datetimeFigureOut">
              <a:rPr lang="hr-HR" smtClean="0"/>
              <a:pPr/>
              <a:t>5.11.2015.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7CB38-EC53-42D5-9015-3E9B9BCFE4F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406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7CB38-EC53-42D5-9015-3E9B9BCFE4F3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4730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7CB38-EC53-42D5-9015-3E9B9BCFE4F3}" type="slidenum">
              <a:rPr lang="hr-HR" smtClean="0"/>
              <a:pPr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9514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 smtClean="0"/>
              <a:t>Click to edit Master subtitle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709199" y="4668251"/>
            <a:ext cx="1725601" cy="332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ts val="2075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kumimoji="0" lang="hr-HR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www.beastproject.eu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847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97250" y="47164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926EF0AB-6F89-486C-80B2-BE0736C15946}" type="datetimeFigureOut">
              <a:rPr lang="en-US" altLang="sr-Latn-RS"/>
              <a:pPr/>
              <a:t>11/5/2015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5E22B318-8B6B-4396-84CB-7CF97FA6946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02527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97250" y="47164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EFACFCBC-BE6D-4050-A76E-93622FD32756}" type="datetimeFigureOut">
              <a:rPr lang="en-US" altLang="sr-Latn-RS"/>
              <a:pPr/>
              <a:t>11/5/2015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D0C49C6E-FF22-4EB1-B228-0BE3FE1C16A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263893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97250" y="47164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82357859-BD8D-43A3-BFDF-9B245F7C27DE}" type="datetimeFigureOut">
              <a:rPr lang="en-US" altLang="sr-Latn-RS"/>
              <a:pPr/>
              <a:t>11/5/2015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5914B4BE-B8A7-4FF6-A247-1274EEEE96F2}" type="slidenum">
              <a:rPr lang="en-US" altLang="sr-Latn-RS"/>
              <a:pPr/>
              <a:t>‹#›</a:t>
            </a:fld>
            <a:endParaRPr lang="en-US" altLang="sr-Latn-RS"/>
          </a:p>
        </p:txBody>
      </p:sp>
      <p:sp>
        <p:nvSpPr>
          <p:cNvPr id="7" name="TextBox 6"/>
          <p:cNvSpPr txBox="1"/>
          <p:nvPr userDrawn="1"/>
        </p:nvSpPr>
        <p:spPr>
          <a:xfrm>
            <a:off x="3709199" y="4735713"/>
            <a:ext cx="172560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3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www.beastproject.eu</a:t>
            </a:r>
            <a:endParaRPr lang="hr-HR" sz="13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4900" y="4654550"/>
            <a:ext cx="1057763" cy="43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21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97250" y="47164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194735BC-EB78-41E8-AFCB-C706B4AAD010}" type="datetimeFigureOut">
              <a:rPr lang="en-US" altLang="sr-Latn-RS"/>
              <a:pPr/>
              <a:t>11/5/2015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A05464EB-38B7-4218-9D89-A9C14A9C311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59765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397250" y="47164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7436D3F8-19E3-452E-ABD0-9C3E93F5B77E}" type="datetimeFigureOut">
              <a:rPr lang="en-US" altLang="sr-Latn-RS"/>
              <a:pPr/>
              <a:t>11/5/2015</a:t>
            </a:fld>
            <a:endParaRPr lang="en-US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2A9E32F8-9D1D-427F-BF3D-D68396E9931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90386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397250" y="47164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7CA67F3B-2F74-4F24-BCCA-8FBF17A626C2}" type="datetimeFigureOut">
              <a:rPr lang="en-US" altLang="sr-Latn-RS"/>
              <a:pPr/>
              <a:t>11/5/2015</a:t>
            </a:fld>
            <a:endParaRPr lang="en-US" altLang="sr-Latn-R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CECA76D0-3B0A-4157-B7C5-2D55632FC44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36263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3397250" y="47164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3E890FF1-9CA4-4422-9503-87391132B9DE}" type="datetimeFigureOut">
              <a:rPr lang="en-US" altLang="sr-Latn-RS"/>
              <a:pPr/>
              <a:t>11/5/2015</a:t>
            </a:fld>
            <a:endParaRPr lang="en-US" altLang="sr-Latn-R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DFBA9A5C-5A6A-4429-A5CC-6441EF553F6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26597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3397250" y="47164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B7951C21-A68C-493A-8597-DE48144ED788}" type="datetimeFigureOut">
              <a:rPr lang="en-US" altLang="sr-Latn-RS"/>
              <a:pPr/>
              <a:t>11/5/2015</a:t>
            </a:fld>
            <a:endParaRPr lang="en-US" altLang="sr-Latn-R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1976477B-E16D-4E90-8787-996E1F9B234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988013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397250" y="47164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A95C390A-667D-4818-867C-AD69058A5877}" type="datetimeFigureOut">
              <a:rPr lang="en-US" altLang="sr-Latn-RS"/>
              <a:pPr/>
              <a:t>11/5/2015</a:t>
            </a:fld>
            <a:endParaRPr lang="en-US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82BA69BE-8572-47C2-9C03-F9C68FF247B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57262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397250" y="47164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C77BA506-F785-43CC-A051-F43529E5F6FD}" type="datetimeFigureOut">
              <a:rPr lang="en-US" altLang="sr-Latn-RS"/>
              <a:pPr/>
              <a:t>11/5/2015</a:t>
            </a:fld>
            <a:endParaRPr lang="en-US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E33D98E5-E9DE-4402-A5BE-9581B958D8B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84801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08000"/>
            <a:ext cx="82296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sr-Latn-RS" smtClean="0"/>
              <a:t>Click to edit Master title style</a:t>
            </a:r>
            <a:endParaRPr lang="en-US" altLang="sr-Latn-R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2200" y="1536700"/>
            <a:ext cx="67627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sr-Latn-RS" smtClean="0"/>
              <a:t>Click to edit Master text styles</a:t>
            </a:r>
          </a:p>
          <a:p>
            <a:pPr lvl="1"/>
            <a:r>
              <a:rPr lang="lv-LV" altLang="sr-Latn-RS" smtClean="0"/>
              <a:t>Second level</a:t>
            </a:r>
          </a:p>
          <a:p>
            <a:pPr lvl="2"/>
            <a:r>
              <a:rPr lang="lv-LV" altLang="sr-Latn-RS" smtClean="0"/>
              <a:t>Third level</a:t>
            </a:r>
          </a:p>
          <a:p>
            <a:pPr lvl="3"/>
            <a:r>
              <a:rPr lang="lv-LV" altLang="sr-Latn-RS" smtClean="0"/>
              <a:t>Fourth level</a:t>
            </a:r>
          </a:p>
          <a:p>
            <a:pPr lvl="4"/>
            <a:r>
              <a:rPr lang="lv-LV" altLang="sr-Latn-RS" smtClean="0"/>
              <a:t>Fifth level</a:t>
            </a:r>
            <a:endParaRPr lang="en-US" altLang="sr-Latn-RS" smtClean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576064" cy="66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82471" y="-294"/>
            <a:ext cx="860152" cy="56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80B623"/>
          </a:solidFill>
          <a:latin typeface="Arial"/>
          <a:ea typeface="MS PGothic" panose="020B0600070205080204" pitchFamily="34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B623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B623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B623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80B623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lnSpc>
          <a:spcPts val="2075"/>
        </a:lnSpc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300" kern="1200">
          <a:solidFill>
            <a:srgbClr val="364A5E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defTabSz="457200" rtl="0" eaLnBrk="0" fontAlgn="base" hangingPunct="0">
        <a:lnSpc>
          <a:spcPts val="2075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rgbClr val="364A5E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defTabSz="457200" rtl="0" eaLnBrk="0" fontAlgn="base" hangingPunct="0">
        <a:lnSpc>
          <a:spcPts val="2075"/>
        </a:lnSpc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300" kern="1200">
          <a:solidFill>
            <a:srgbClr val="364A5E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defTabSz="457200" rtl="0" eaLnBrk="0" fontAlgn="base" hangingPunct="0">
        <a:lnSpc>
          <a:spcPts val="2075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rgbClr val="364A5E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defTabSz="457200" rtl="0" eaLnBrk="0" fontAlgn="base" hangingPunct="0">
        <a:lnSpc>
          <a:spcPts val="2075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rgbClr val="364A5E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clima/policies/lowcarbon/ner300/index_en.ht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J35wIeC3dy0" TargetMode="External"/><Relationship Id="rId2" Type="http://schemas.openxmlformats.org/officeDocument/2006/relationships/hyperlink" Target="https://www.youtube.com/watch?v=M6W9thjqtAY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583875" y="1052977"/>
            <a:ext cx="7772400" cy="862013"/>
          </a:xfrm>
        </p:spPr>
        <p:txBody>
          <a:bodyPr/>
          <a:lstStyle/>
          <a:p>
            <a:pPr eaLnBrk="1" hangingPunct="1"/>
            <a:r>
              <a:rPr lang="hr-HR" altLang="sr-Latn-RS" sz="4800" dirty="0" smtClean="0">
                <a:solidFill>
                  <a:schemeClr val="bg1"/>
                </a:solidFill>
                <a:latin typeface="Arial" panose="020B0604020202020204" pitchFamily="34" charset="0"/>
              </a:rPr>
              <a:t>Projekt BEAST – Primjeri dobre prakse u provedbi mjera iz SEAP-a</a:t>
            </a:r>
            <a:endParaRPr lang="en-US" altLang="sr-Latn-RS" sz="48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Subtitle 2"/>
          <p:cNvSpPr>
            <a:spLocks noGrp="1"/>
          </p:cNvSpPr>
          <p:nvPr>
            <p:ph type="subTitle" idx="1"/>
          </p:nvPr>
        </p:nvSpPr>
        <p:spPr>
          <a:xfrm>
            <a:off x="1312559" y="2744996"/>
            <a:ext cx="6400800" cy="382587"/>
          </a:xfrm>
        </p:spPr>
        <p:txBody>
          <a:bodyPr/>
          <a:lstStyle/>
          <a:p>
            <a:pPr eaLnBrk="1" hangingPunct="1"/>
            <a:r>
              <a:rPr lang="hr-HR" altLang="sr-Latn-R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Doc. dr. </a:t>
            </a:r>
            <a:r>
              <a:rPr lang="hr-HR" altLang="sr-Latn-RS" sz="20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sc</a:t>
            </a:r>
            <a:r>
              <a:rPr lang="hr-HR" altLang="sr-Latn-R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. Goran Krajačić, Nikola </a:t>
            </a:r>
            <a:r>
              <a:rPr lang="hr-HR" altLang="sr-Latn-RS" sz="2000" dirty="0">
                <a:solidFill>
                  <a:schemeClr val="bg1"/>
                </a:solidFill>
                <a:latin typeface="Arial" panose="020B0604020202020204" pitchFamily="34" charset="0"/>
              </a:rPr>
              <a:t>Matak, Javier Felipe Andreu  </a:t>
            </a:r>
            <a:r>
              <a:rPr lang="hr-HR" altLang="sr-Latn-RS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- FSB</a:t>
            </a:r>
            <a:endParaRPr lang="en-US" altLang="sr-Latn-RS" sz="20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4007581" y="3382609"/>
            <a:ext cx="11288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hr-HR" altLang="sr-Latn-R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13.06.2015.</a:t>
            </a:r>
            <a:endParaRPr lang="en-US" altLang="sr-Latn-R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392495" y="3736393"/>
            <a:ext cx="64903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hr-HR" altLang="sr-Latn-R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OGRANIČENJE OD ODGOVORNOSTI : </a:t>
            </a:r>
          </a:p>
          <a:p>
            <a:pPr algn="just" eaLnBrk="1" hangingPunct="1"/>
            <a:r>
              <a:rPr lang="hr-HR" altLang="sr-Latn-R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 odgovornost za sadržaj ovog dokumenta leži na autorima. Dokument ne zastupa stajališta Europske komisije. Europska komisija nije odgovorna za posljedice nastale korištenjem informacija iz ovog dokumenta.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440"/>
            <a:ext cx="8229600" cy="679450"/>
          </a:xfrm>
        </p:spPr>
        <p:txBody>
          <a:bodyPr/>
          <a:lstStyle/>
          <a:p>
            <a:r>
              <a:rPr lang="hr-HR" dirty="0" err="1" smtClean="0"/>
              <a:t>Kogeneracija</a:t>
            </a:r>
            <a:r>
              <a:rPr lang="hr-HR" dirty="0" smtClean="0"/>
              <a:t> na biomasu u </a:t>
            </a:r>
            <a:r>
              <a:rPr lang="hr-HR" dirty="0" err="1" smtClean="0"/>
              <a:t>Jelgavi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78" y="685649"/>
            <a:ext cx="4468864" cy="33517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042" y="699679"/>
            <a:ext cx="4431455" cy="3323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37" y="730389"/>
            <a:ext cx="6382542" cy="3590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12" y="133440"/>
            <a:ext cx="7636035" cy="42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14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2471" y="-294"/>
            <a:ext cx="860152" cy="56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7" y="665719"/>
            <a:ext cx="4198090" cy="3148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0422" y="508000"/>
            <a:ext cx="4872531" cy="3654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1867" y="538149"/>
            <a:ext cx="4792133" cy="3594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4471" y="810748"/>
            <a:ext cx="4211460" cy="315859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1157" y="1773767"/>
            <a:ext cx="3691466" cy="2768600"/>
          </a:xfrm>
        </p:spPr>
      </p:pic>
    </p:spTree>
    <p:extLst>
      <p:ext uri="{BB962C8B-B14F-4D97-AF65-F5344CB8AC3E}">
        <p14:creationId xmlns:p14="http://schemas.microsoft.com/office/powerpoint/2010/main" xmlns="" val="424961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1"/>
            <a:ext cx="8229600" cy="679450"/>
          </a:xfrm>
        </p:spPr>
        <p:txBody>
          <a:bodyPr/>
          <a:lstStyle/>
          <a:p>
            <a:r>
              <a:rPr lang="hr-HR" dirty="0" smtClean="0"/>
              <a:t>Tehničke karakteristike: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4604729"/>
              </p:ext>
            </p:extLst>
          </p:nvPr>
        </p:nvGraphicFramePr>
        <p:xfrm>
          <a:off x="368877" y="567170"/>
          <a:ext cx="8406246" cy="3821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805"/>
                <a:gridCol w="2504209"/>
                <a:gridCol w="3621232"/>
              </a:tblGrid>
              <a:tr h="322989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Velika Gorica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err="1" smtClean="0"/>
                        <a:t>Jelgava</a:t>
                      </a:r>
                      <a:endParaRPr lang="en-GB" sz="1400" dirty="0"/>
                    </a:p>
                  </a:txBody>
                  <a:tcPr/>
                </a:tc>
              </a:tr>
              <a:tr h="322989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Toplinska snaga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35 </a:t>
                      </a:r>
                      <a:r>
                        <a:rPr lang="hr-HR" sz="1400" dirty="0" err="1" smtClean="0"/>
                        <a:t>MWt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45 </a:t>
                      </a:r>
                      <a:r>
                        <a:rPr lang="hr-HR" sz="1400" dirty="0" err="1" smtClean="0"/>
                        <a:t>MWt</a:t>
                      </a:r>
                      <a:endParaRPr lang="en-GB" sz="1400" dirty="0"/>
                    </a:p>
                  </a:txBody>
                  <a:tcPr/>
                </a:tc>
              </a:tr>
              <a:tr h="322989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Električna snaga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20 </a:t>
                      </a:r>
                      <a:r>
                        <a:rPr lang="hr-HR" sz="1400" dirty="0" err="1" smtClean="0"/>
                        <a:t>MWe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23 </a:t>
                      </a:r>
                      <a:r>
                        <a:rPr lang="hr-HR" sz="1400" dirty="0" err="1" smtClean="0"/>
                        <a:t>MWe</a:t>
                      </a:r>
                      <a:endParaRPr lang="en-GB" sz="1400" dirty="0"/>
                    </a:p>
                  </a:txBody>
                  <a:tcPr/>
                </a:tc>
              </a:tr>
              <a:tr h="271881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Potrošnja goriva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210</a:t>
                      </a:r>
                      <a:r>
                        <a:rPr lang="hr-HR" sz="1400" baseline="0" dirty="0" smtClean="0"/>
                        <a:t> 000 tona drvne sječke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400 000 MWh drvne sječke, 6 000 kamiona</a:t>
                      </a:r>
                      <a:endParaRPr lang="en-GB" sz="1400" dirty="0"/>
                    </a:p>
                  </a:txBody>
                  <a:tcPr/>
                </a:tc>
              </a:tr>
              <a:tr h="289199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Proizvodnja topline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125 000 MWh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220 000 MWh</a:t>
                      </a:r>
                      <a:endParaRPr lang="en-GB" sz="1400" dirty="0"/>
                    </a:p>
                  </a:txBody>
                  <a:tcPr/>
                </a:tc>
              </a:tr>
              <a:tr h="322989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Proizvodnja EE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150</a:t>
                      </a:r>
                      <a:r>
                        <a:rPr lang="hr-HR" sz="1400" baseline="0" dirty="0" smtClean="0"/>
                        <a:t> 000 MWh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110 000 MWh</a:t>
                      </a:r>
                      <a:endParaRPr lang="en-GB" sz="1400" dirty="0"/>
                    </a:p>
                  </a:txBody>
                  <a:tcPr/>
                </a:tc>
              </a:tr>
              <a:tr h="301335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Tip izgaranja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Cirkulirajući </a:t>
                      </a:r>
                      <a:r>
                        <a:rPr lang="hr-HR" sz="1400" dirty="0" err="1" smtClean="0"/>
                        <a:t>fluidizirani</a:t>
                      </a:r>
                      <a:r>
                        <a:rPr lang="hr-HR" sz="1400" dirty="0" smtClean="0"/>
                        <a:t> sloj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Mjehurićasti </a:t>
                      </a:r>
                      <a:r>
                        <a:rPr lang="hr-HR" sz="1400" dirty="0" err="1" smtClean="0"/>
                        <a:t>fluidizirani</a:t>
                      </a:r>
                      <a:r>
                        <a:rPr lang="hr-HR" sz="1400" dirty="0" smtClean="0"/>
                        <a:t> sloj</a:t>
                      </a:r>
                      <a:endParaRPr lang="en-GB" sz="1400" dirty="0"/>
                    </a:p>
                  </a:txBody>
                  <a:tcPr/>
                </a:tc>
              </a:tr>
              <a:tr h="322989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Vrsta</a:t>
                      </a:r>
                      <a:r>
                        <a:rPr lang="hr-HR" sz="1400" baseline="0" dirty="0" smtClean="0"/>
                        <a:t> drvne sječke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Drvni ostaci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Drvni ostaci i ostaci s</a:t>
                      </a:r>
                      <a:r>
                        <a:rPr lang="hr-HR" sz="1400" baseline="0" dirty="0" smtClean="0"/>
                        <a:t> </a:t>
                      </a:r>
                      <a:r>
                        <a:rPr lang="hr-HR" sz="1400" baseline="0" dirty="0" err="1" smtClean="0"/>
                        <a:t>polj</a:t>
                      </a:r>
                      <a:r>
                        <a:rPr lang="hr-HR" sz="1400" baseline="0" dirty="0" smtClean="0"/>
                        <a:t>. površina</a:t>
                      </a:r>
                      <a:endParaRPr lang="en-GB" sz="1400" dirty="0"/>
                    </a:p>
                  </a:txBody>
                  <a:tcPr/>
                </a:tc>
              </a:tr>
              <a:tr h="322989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Kapacitet</a:t>
                      </a:r>
                      <a:r>
                        <a:rPr lang="hr-HR" sz="1400" baseline="0" dirty="0" smtClean="0"/>
                        <a:t> generatora pare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55 MW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76 MW</a:t>
                      </a:r>
                      <a:endParaRPr lang="en-GB" sz="1400" dirty="0"/>
                    </a:p>
                  </a:txBody>
                  <a:tcPr/>
                </a:tc>
              </a:tr>
              <a:tr h="322989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Proizvodnja pare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19,44 kg/s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26 kg/s</a:t>
                      </a:r>
                      <a:endParaRPr lang="en-GB" sz="1400" dirty="0"/>
                    </a:p>
                  </a:txBody>
                  <a:tcPr/>
                </a:tc>
              </a:tr>
              <a:tr h="322989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Temperatura pare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522 °C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527 °C</a:t>
                      </a:r>
                      <a:endParaRPr lang="en-GB" sz="1400" dirty="0"/>
                    </a:p>
                  </a:txBody>
                  <a:tcPr/>
                </a:tc>
              </a:tr>
              <a:tr h="322989"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Tlak pare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124 bar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 dirty="0" smtClean="0"/>
                        <a:t>117 bar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769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Investicije u novi CTS u </a:t>
            </a:r>
            <a:r>
              <a:rPr lang="hr-HR" dirty="0" err="1" smtClean="0"/>
              <a:t>Jelgavi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100" y="1316567"/>
            <a:ext cx="6762750" cy="2768600"/>
          </a:xfrm>
        </p:spPr>
        <p:txBody>
          <a:bodyPr/>
          <a:lstStyle/>
          <a:p>
            <a:r>
              <a:rPr lang="hr-HR" sz="1600" dirty="0" smtClean="0"/>
              <a:t>Rekonstrukcija toplinske mreže i povezivanje dva CTS sustava u jedan, </a:t>
            </a:r>
            <a:r>
              <a:rPr lang="hr-HR" sz="1600" dirty="0" err="1" smtClean="0"/>
              <a:t>toplovodom</a:t>
            </a:r>
            <a:r>
              <a:rPr lang="hr-HR" sz="1600" dirty="0" smtClean="0"/>
              <a:t> ispod rijeke </a:t>
            </a:r>
            <a:r>
              <a:rPr lang="hr-HR" sz="1600" dirty="0" err="1" smtClean="0"/>
              <a:t>Lielupe</a:t>
            </a:r>
            <a:endParaRPr lang="hr-HR" sz="1600" dirty="0" smtClean="0"/>
          </a:p>
          <a:p>
            <a:r>
              <a:rPr lang="hr-HR" sz="1600" dirty="0" smtClean="0"/>
              <a:t>Zamjena svih proizvodnih jedinica</a:t>
            </a:r>
          </a:p>
          <a:p>
            <a:r>
              <a:rPr lang="hr-HR" sz="1600" dirty="0" smtClean="0"/>
              <a:t>Izgradnja kogeneracije na biomasu koja koristi drvnu sječku</a:t>
            </a:r>
          </a:p>
          <a:p>
            <a:pPr lvl="1"/>
            <a:r>
              <a:rPr lang="hr-HR" sz="1600" dirty="0" smtClean="0"/>
              <a:t>Prva velika </a:t>
            </a:r>
            <a:r>
              <a:rPr lang="hr-HR" sz="1600" dirty="0" err="1" smtClean="0"/>
              <a:t>kogeneracija</a:t>
            </a:r>
            <a:r>
              <a:rPr lang="hr-HR" sz="1600" dirty="0" smtClean="0"/>
              <a:t> na biomasu u Latviji</a:t>
            </a:r>
          </a:p>
          <a:p>
            <a:r>
              <a:rPr lang="hr-HR" sz="1600" dirty="0" smtClean="0"/>
              <a:t>Ukupna investicija ~ 90 milijuna eura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334344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275"/>
            <a:ext cx="8229600" cy="679450"/>
          </a:xfrm>
        </p:spPr>
        <p:txBody>
          <a:bodyPr/>
          <a:lstStyle/>
          <a:p>
            <a:r>
              <a:rPr lang="hr-HR" dirty="0" smtClean="0"/>
              <a:t>Prednosti novog CTS u </a:t>
            </a:r>
            <a:r>
              <a:rPr lang="hr-HR" dirty="0" err="1" smtClean="0"/>
              <a:t>Jelgavi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862" y="863023"/>
            <a:ext cx="6767656" cy="2768600"/>
          </a:xfrm>
        </p:spPr>
        <p:txBody>
          <a:bodyPr/>
          <a:lstStyle/>
          <a:p>
            <a:r>
              <a:rPr lang="hr-HR" dirty="0" smtClean="0"/>
              <a:t>Smanjenje emisija CO2</a:t>
            </a:r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/>
              <a:t>Smanjenje cijene grijanja sa 75,5 EUR/MWh na 58,57 EUR/MWh</a:t>
            </a:r>
          </a:p>
          <a:p>
            <a:r>
              <a:rPr lang="hr-HR" dirty="0" smtClean="0"/>
              <a:t>Prelazak sa 100% proizvodnje toplinske energije iz prirodnog plina na 85% proizvodnje iz drvne sječke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862" y="1269422"/>
            <a:ext cx="5638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5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275"/>
            <a:ext cx="8229600" cy="679450"/>
          </a:xfrm>
        </p:spPr>
        <p:txBody>
          <a:bodyPr/>
          <a:lstStyle/>
          <a:p>
            <a:r>
              <a:rPr lang="hr-HR" dirty="0" smtClean="0"/>
              <a:t>Prednosti novog CTS u </a:t>
            </a:r>
            <a:r>
              <a:rPr lang="hr-HR" dirty="0" err="1" smtClean="0"/>
              <a:t>Jelgavi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06" y="956541"/>
            <a:ext cx="4627129" cy="2768600"/>
          </a:xfrm>
        </p:spPr>
        <p:txBody>
          <a:bodyPr/>
          <a:lstStyle/>
          <a:p>
            <a:r>
              <a:rPr lang="hr-HR" dirty="0" smtClean="0"/>
              <a:t>Ekonomski učinci:</a:t>
            </a:r>
          </a:p>
          <a:p>
            <a:pPr lvl="1"/>
            <a:r>
              <a:rPr lang="hr-HR" dirty="0" smtClean="0"/>
              <a:t>Uštede za korisnike CTS: 1,5 M€</a:t>
            </a:r>
          </a:p>
          <a:p>
            <a:pPr lvl="1"/>
            <a:r>
              <a:rPr lang="hr-HR" dirty="0" smtClean="0"/>
              <a:t>Uštede u lancu opskrbe gorivom: 2,5 M€</a:t>
            </a:r>
          </a:p>
          <a:p>
            <a:pPr lvl="1"/>
            <a:r>
              <a:rPr lang="hr-HR" dirty="0" smtClean="0"/>
              <a:t>Zapošljavanje lokalne radne snage: 1,7 </a:t>
            </a:r>
            <a:r>
              <a:rPr lang="hr-HR" dirty="0"/>
              <a:t>M</a:t>
            </a:r>
            <a:r>
              <a:rPr lang="hr-HR" dirty="0" smtClean="0"/>
              <a:t>€</a:t>
            </a:r>
          </a:p>
          <a:p>
            <a:pPr lvl="1"/>
            <a:r>
              <a:rPr lang="hr-HR" dirty="0" smtClean="0"/>
              <a:t>Latvijska vanjska trgovinska </a:t>
            </a:r>
          </a:p>
          <a:p>
            <a:pPr marL="457200" lvl="1" indent="0">
              <a:buNone/>
            </a:pPr>
            <a:r>
              <a:rPr lang="hr-HR" dirty="0" smtClean="0"/>
              <a:t>razmjena: + 4-6 </a:t>
            </a:r>
            <a:r>
              <a:rPr lang="hr-HR" dirty="0"/>
              <a:t>M€</a:t>
            </a:r>
          </a:p>
          <a:p>
            <a:pPr lvl="1"/>
            <a:r>
              <a:rPr lang="hr-HR" dirty="0" smtClean="0"/>
              <a:t>Povećanje zapošljavanja za 88 FTE</a:t>
            </a:r>
          </a:p>
          <a:p>
            <a:r>
              <a:rPr lang="hr-HR" dirty="0" smtClean="0"/>
              <a:t>Siguran i efikasan CTS</a:t>
            </a:r>
          </a:p>
          <a:p>
            <a:r>
              <a:rPr lang="hr-HR" dirty="0" smtClean="0"/>
              <a:t>Mogućnost korištenja različitih toplinskih izvora i goriva</a:t>
            </a:r>
          </a:p>
          <a:p>
            <a:r>
              <a:rPr lang="hr-HR" dirty="0" smtClean="0"/>
              <a:t>Ispunjavanje obveze preuzete potpisivanjem Sporazuma gradonačelnika</a:t>
            </a:r>
            <a:endParaRPr lang="hr-HR" dirty="0"/>
          </a:p>
          <a:p>
            <a:pPr lvl="1"/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943" y="764598"/>
            <a:ext cx="4509457" cy="2716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3335" y="3242102"/>
            <a:ext cx="4085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r>
              <a:rPr lang="sv-SE" sz="1600" dirty="0"/>
              <a:t>3.9 M€ </a:t>
            </a:r>
            <a:r>
              <a:rPr lang="hr-HR" sz="1600" dirty="0" smtClean="0"/>
              <a:t>iz </a:t>
            </a:r>
            <a:r>
              <a:rPr lang="sv-SE" sz="1600" dirty="0" smtClean="0"/>
              <a:t> </a:t>
            </a:r>
            <a:r>
              <a:rPr lang="sv-SE" sz="1600" dirty="0"/>
              <a:t>NER300 </a:t>
            </a:r>
            <a:r>
              <a:rPr lang="sv-SE" sz="1600" dirty="0" smtClean="0"/>
              <a:t>EU</a:t>
            </a:r>
            <a:r>
              <a:rPr lang="hr-HR" sz="1600" dirty="0" smtClean="0"/>
              <a:t> fonda za razvoj proizvodnje </a:t>
            </a:r>
            <a:r>
              <a:rPr lang="hr-HR" sz="1600" dirty="0" err="1" smtClean="0"/>
              <a:t>biogoriva</a:t>
            </a:r>
            <a:r>
              <a:rPr lang="hr-HR" sz="1600" dirty="0" smtClean="0"/>
              <a:t> (</a:t>
            </a:r>
            <a:r>
              <a:rPr lang="hr-HR" sz="1600" dirty="0" err="1" smtClean="0"/>
              <a:t>bioulja</a:t>
            </a:r>
            <a:r>
              <a:rPr lang="hr-HR" sz="1600" dirty="0" smtClean="0"/>
              <a:t>) </a:t>
            </a:r>
            <a:r>
              <a:rPr lang="hr-HR" sz="1600" dirty="0" err="1" smtClean="0"/>
              <a:t>pirolizom</a:t>
            </a:r>
            <a:endParaRPr lang="hr-HR" sz="1600" dirty="0" smtClean="0"/>
          </a:p>
          <a:p>
            <a:r>
              <a:rPr lang="en-GB" sz="1600" dirty="0">
                <a:hlinkClick r:id="rId3"/>
              </a:rPr>
              <a:t>http://</a:t>
            </a:r>
            <a:r>
              <a:rPr lang="en-GB" sz="1600" dirty="0" smtClean="0">
                <a:hlinkClick r:id="rId3"/>
              </a:rPr>
              <a:t>ec.europa.eu/clima/policies/lowcarbon/ner300/index_en.htm</a:t>
            </a:r>
            <a:r>
              <a:rPr lang="hr-HR" sz="1600" dirty="0" smtClean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156690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655" y="811258"/>
            <a:ext cx="6941127" cy="3159991"/>
          </a:xfrm>
        </p:spPr>
        <p:txBody>
          <a:bodyPr/>
          <a:lstStyle/>
          <a:p>
            <a:pPr lvl="1"/>
            <a:r>
              <a:rPr lang="hr-HR" dirty="0" smtClean="0"/>
              <a:t>Zašto su u Latviji uspjeli izgraditi srednje veliku </a:t>
            </a:r>
            <a:r>
              <a:rPr lang="hr-HR" dirty="0" err="1" smtClean="0"/>
              <a:t>kogeneraciju</a:t>
            </a:r>
            <a:r>
              <a:rPr lang="hr-HR" dirty="0" smtClean="0"/>
              <a:t> na biomasu, a mi u Hrvatskoj nismo?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https://www.youtube.com/watch?v=M6W9thjqtAY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http://youtu.be/J35wIeC3dy0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-HR" dirty="0" smtClean="0"/>
              <a:t> </a:t>
            </a: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9294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275"/>
            <a:ext cx="8229600" cy="679450"/>
          </a:xfrm>
        </p:spPr>
        <p:txBody>
          <a:bodyPr/>
          <a:lstStyle/>
          <a:p>
            <a:r>
              <a:rPr lang="hr-HR" dirty="0"/>
              <a:t>Integracija solarne energije u CTS u Velikoj  Gorici – Diplomski rad </a:t>
            </a:r>
            <a:r>
              <a:rPr lang="hr-HR" dirty="0" err="1"/>
              <a:t>Javier</a:t>
            </a:r>
            <a:r>
              <a:rPr lang="hr-HR" dirty="0"/>
              <a:t> </a:t>
            </a:r>
            <a:r>
              <a:rPr lang="hr-HR" dirty="0" err="1"/>
              <a:t>Felipe</a:t>
            </a:r>
            <a:r>
              <a:rPr lang="hr-HR" dirty="0"/>
              <a:t> Andreu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432" y="1195532"/>
            <a:ext cx="3827462" cy="2768600"/>
          </a:xfrm>
        </p:spPr>
        <p:txBody>
          <a:bodyPr/>
          <a:lstStyle/>
          <a:p>
            <a:r>
              <a:rPr lang="hr-HR" dirty="0" smtClean="0"/>
              <a:t>Dva načina primjene solarne tehnologije:</a:t>
            </a:r>
          </a:p>
          <a:p>
            <a:pPr lvl="1"/>
            <a:r>
              <a:rPr lang="hr-HR" dirty="0" smtClean="0"/>
              <a:t>Na razine svake zgrade zasebno</a:t>
            </a:r>
          </a:p>
          <a:p>
            <a:pPr lvl="1"/>
            <a:r>
              <a:rPr lang="hr-HR" dirty="0" smtClean="0"/>
              <a:t>Integrirano u CTS</a:t>
            </a:r>
          </a:p>
          <a:p>
            <a:r>
              <a:rPr lang="hr-HR" dirty="0" smtClean="0"/>
              <a:t>Dvije vrste kolektora:</a:t>
            </a:r>
          </a:p>
          <a:p>
            <a:pPr lvl="1"/>
            <a:r>
              <a:rPr lang="hr-HR" dirty="0" smtClean="0"/>
              <a:t>Termalni kolektori</a:t>
            </a:r>
          </a:p>
          <a:p>
            <a:pPr lvl="1"/>
            <a:r>
              <a:rPr lang="hr-HR" dirty="0" smtClean="0"/>
              <a:t>Hibridni kolektori</a:t>
            </a:r>
          </a:p>
          <a:p>
            <a:r>
              <a:rPr lang="hr-HR" dirty="0" smtClean="0"/>
              <a:t>Ispitana mogućnost korištenja sezonskog skladišta toplinske energije </a:t>
            </a:r>
            <a:endParaRPr lang="hr-HR" dirty="0"/>
          </a:p>
          <a:p>
            <a:pPr lvl="1"/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 smtClean="0"/>
          </a:p>
        </p:txBody>
      </p:sp>
      <p:pic>
        <p:nvPicPr>
          <p:cNvPr id="6" name="4 Imagen" descr="http://tools.smartsteep.eu/w/images/6/61/Capture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8496"/>
            <a:ext cx="3938670" cy="199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7794" y="3002973"/>
            <a:ext cx="2738239" cy="149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6033" y="2924077"/>
            <a:ext cx="2321837" cy="150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36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275"/>
            <a:ext cx="8229600" cy="67945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Rezultati primjene na razini svake zgrade zasebno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841" y="1682172"/>
            <a:ext cx="6762750" cy="2768600"/>
          </a:xfrm>
        </p:spPr>
        <p:txBody>
          <a:bodyPr/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/>
              <a:t>Period povrata od 8 do 9 godina uz subvenciju od 40%</a:t>
            </a:r>
            <a:endParaRPr lang="hr-HR" dirty="0"/>
          </a:p>
        </p:txBody>
      </p:sp>
      <p:graphicFrame>
        <p:nvGraphicFramePr>
          <p:cNvPr id="4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9261089"/>
              </p:ext>
            </p:extLst>
          </p:nvPr>
        </p:nvGraphicFramePr>
        <p:xfrm>
          <a:off x="136471" y="1038994"/>
          <a:ext cx="7408860" cy="1190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0886"/>
                <a:gridCol w="740886"/>
                <a:gridCol w="740886"/>
                <a:gridCol w="664625"/>
                <a:gridCol w="904009"/>
                <a:gridCol w="654024"/>
                <a:gridCol w="740886"/>
                <a:gridCol w="740886"/>
                <a:gridCol w="740886"/>
                <a:gridCol w="740886"/>
              </a:tblGrid>
              <a:tr h="18522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 collectors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Payback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PV_th</a:t>
                      </a:r>
                      <a:r>
                        <a:rPr lang="en-US" sz="1100" u="none" strike="noStrike" dirty="0" smtClean="0">
                          <a:effectLst/>
                        </a:rPr>
                        <a:t>[25</a:t>
                      </a:r>
                      <a:r>
                        <a:rPr lang="en-US" sz="1100" u="none" strike="noStrike" dirty="0">
                          <a:effectLst/>
                        </a:rPr>
                        <a:t>]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n_system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KWh/m2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kWhe/m2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Inv [€]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€/p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</a:tr>
              <a:tr h="335251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hybrid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0,5034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12,6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164.101,00 €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0,6615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746,6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153,6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271408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</a:tr>
              <a:tr h="3352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0,6088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12,88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192.547,00 €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0,6379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714,5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153,6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342988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</a:tr>
              <a:tr h="3352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0,7065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13,19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215.654,00 €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0,6134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681,1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153,6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417550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1207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61" marR="9261" marT="9261" marB="0" anchor="b"/>
                </a:tc>
              </a:tr>
            </a:tbl>
          </a:graphicData>
        </a:graphic>
      </p:graphicFrame>
      <p:graphicFrame>
        <p:nvGraphicFramePr>
          <p:cNvPr id="5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7569818"/>
              </p:ext>
            </p:extLst>
          </p:nvPr>
        </p:nvGraphicFramePr>
        <p:xfrm>
          <a:off x="7545331" y="1038994"/>
          <a:ext cx="1451992" cy="1224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5996"/>
                <a:gridCol w="725996"/>
              </a:tblGrid>
              <a:tr h="21403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Grant 40%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2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payback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€/p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25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8,18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25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8,37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25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8,59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9831072"/>
              </p:ext>
            </p:extLst>
          </p:nvPr>
        </p:nvGraphicFramePr>
        <p:xfrm>
          <a:off x="136471" y="2502896"/>
          <a:ext cx="6858000" cy="12249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 collectors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Payback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PV_th[25]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n_system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kWh/m2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Inv [€]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€/p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Thermal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0,5098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12,68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143.558,00 €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0,6252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850,9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132392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0,6075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13,11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164.488,00 €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0,6002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816,8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164349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0,7071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13,63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181.894,00 €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0,5716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777,9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200871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581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0204568"/>
              </p:ext>
            </p:extLst>
          </p:nvPr>
        </p:nvGraphicFramePr>
        <p:xfrm>
          <a:off x="7071591" y="2502895"/>
          <a:ext cx="1524000" cy="12249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/>
                <a:gridCol w="762000"/>
              </a:tblGrid>
              <a:tr h="19697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Grant 40%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43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payback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€/p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118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8,27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118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8,56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118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8,93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395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275"/>
            <a:ext cx="8229600" cy="67945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Rezultati integracije u CTS sa različitim sezonskim spremnicima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6700"/>
            <a:ext cx="5039591" cy="2768600"/>
          </a:xfrm>
        </p:spPr>
        <p:txBody>
          <a:bodyPr/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/>
              <a:t>U optimalnom slučaju za različite spremnike troškovi proizvodnje topline od 27,75 do 44,38 EUR/MWh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094" y="987768"/>
            <a:ext cx="4320481" cy="264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8494109"/>
              </p:ext>
            </p:extLst>
          </p:nvPr>
        </p:nvGraphicFramePr>
        <p:xfrm>
          <a:off x="4697420" y="847725"/>
          <a:ext cx="4248470" cy="3600398"/>
        </p:xfrm>
        <a:graphic>
          <a:graphicData uri="http://schemas.openxmlformats.org/drawingml/2006/table">
            <a:tbl>
              <a:tblPr/>
              <a:tblGrid>
                <a:gridCol w="849694"/>
                <a:gridCol w="849694"/>
                <a:gridCol w="849694"/>
                <a:gridCol w="849694"/>
                <a:gridCol w="849694"/>
              </a:tblGrid>
              <a:tr h="6516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SF_y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C_solar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[€/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MWh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 ground opt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C_solar [€/MWh] ground pess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C_solar [€/MWh] roof opt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C_solar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[€/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MWh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 roof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[%]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0,5547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28,23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38,09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33,56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45,9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0,5595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28,13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37,9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33,42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45,66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0,5644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28,02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37,71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33,28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45,41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0,5683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27,96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37,58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45,25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0,5719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27,92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37,48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33,13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45,1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0,5753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27,88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37,39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33,08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44,98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0,5788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27,84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37,29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33,02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44,84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0,5821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32,96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44,72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05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0,5853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27,77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37,12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32,92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44,61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05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0,5934</a:t>
                      </a:r>
                    </a:p>
                  </a:txBody>
                  <a:tcPr marL="5854" marR="5854" marT="58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27,75</a:t>
                      </a:r>
                    </a:p>
                  </a:txBody>
                  <a:tcPr marL="5854" marR="5854" marT="58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36,96</a:t>
                      </a:r>
                    </a:p>
                  </a:txBody>
                  <a:tcPr marL="5854" marR="5854" marT="58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32,85</a:t>
                      </a:r>
                    </a:p>
                  </a:txBody>
                  <a:tcPr marL="5854" marR="5854" marT="58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44,38</a:t>
                      </a:r>
                    </a:p>
                  </a:txBody>
                  <a:tcPr marL="5854" marR="5854" marT="58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0,5979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27,87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37,02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32,97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44,42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0,6018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28,12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37,21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33,22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44,59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0,605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28,28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37,32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33,38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44,69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0,6083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28,43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37,42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33,52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44,78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0,6116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28,56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37,5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33,66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44,85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0,6144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28,71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37,61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33,81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44,95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9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0,6167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28,88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37,75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33,98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45,08</a:t>
                      </a:r>
                    </a:p>
                  </a:txBody>
                  <a:tcPr marL="5854" marR="5854" marT="585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2793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857250"/>
          </a:xfrm>
        </p:spPr>
        <p:txBody>
          <a:bodyPr/>
          <a:lstStyle/>
          <a:p>
            <a:pPr eaLnBrk="1" hangingPunct="1"/>
            <a:r>
              <a:rPr lang="hr-HR" altLang="sr-Latn-RS" dirty="0" smtClean="0">
                <a:latin typeface="Arial" panose="020B0604020202020204" pitchFamily="34" charset="0"/>
              </a:rPr>
              <a:t>BEAST projekt </a:t>
            </a:r>
            <a:br>
              <a:rPr lang="hr-HR" altLang="sr-Latn-RS" dirty="0" smtClean="0">
                <a:latin typeface="Arial" panose="020B0604020202020204" pitchFamily="34" charset="0"/>
              </a:rPr>
            </a:br>
            <a:r>
              <a:rPr lang="en-US" altLang="sr-Latn-RS" dirty="0" smtClean="0">
                <a:latin typeface="Arial" panose="020B0604020202020204" pitchFamily="34" charset="0"/>
              </a:rPr>
              <a:t>Beyond Energy Action Strategies</a:t>
            </a:r>
          </a:p>
        </p:txBody>
      </p:sp>
      <p:pic>
        <p:nvPicPr>
          <p:cNvPr id="13314" name="Picture 3" descr="wi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075" y="1576388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su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5063" y="1546226"/>
            <a:ext cx="129698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gree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576388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wat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0538" y="1576388"/>
            <a:ext cx="129698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enrg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3288" y="1576388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727075" y="2873375"/>
            <a:ext cx="1330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sr-Latn-RS" sz="1600" dirty="0">
                <a:solidFill>
                  <a:srgbClr val="364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energy</a:t>
            </a:r>
          </a:p>
        </p:txBody>
      </p:sp>
      <p:sp>
        <p:nvSpPr>
          <p:cNvPr id="13320" name="TextBox 9"/>
          <p:cNvSpPr txBox="1">
            <a:spLocks noChangeArrowheads="1"/>
          </p:cNvSpPr>
          <p:nvPr/>
        </p:nvSpPr>
        <p:spPr bwMode="auto">
          <a:xfrm>
            <a:off x="2405063" y="2873375"/>
            <a:ext cx="1330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sr-Latn-RS" sz="1600">
                <a:solidFill>
                  <a:srgbClr val="364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energy</a:t>
            </a:r>
          </a:p>
        </p:txBody>
      </p:sp>
      <p:sp>
        <p:nvSpPr>
          <p:cNvPr id="13321" name="TextBox 10"/>
          <p:cNvSpPr txBox="1">
            <a:spLocks noChangeArrowheads="1"/>
          </p:cNvSpPr>
          <p:nvPr/>
        </p:nvSpPr>
        <p:spPr bwMode="auto">
          <a:xfrm>
            <a:off x="4011613" y="2873375"/>
            <a:ext cx="1328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sr-Latn-RS" sz="1600">
                <a:solidFill>
                  <a:srgbClr val="364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 living</a:t>
            </a:r>
          </a:p>
        </p:txBody>
      </p:sp>
      <p:sp>
        <p:nvSpPr>
          <p:cNvPr id="13322" name="TextBox 11"/>
          <p:cNvSpPr txBox="1">
            <a:spLocks noChangeArrowheads="1"/>
          </p:cNvSpPr>
          <p:nvPr/>
        </p:nvSpPr>
        <p:spPr bwMode="auto">
          <a:xfrm>
            <a:off x="5570538" y="2873375"/>
            <a:ext cx="1450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sr-Latn-RS" sz="1600">
                <a:solidFill>
                  <a:srgbClr val="364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energy</a:t>
            </a:r>
          </a:p>
        </p:txBody>
      </p:sp>
      <p:sp>
        <p:nvSpPr>
          <p:cNvPr id="13323" name="TextBox 12"/>
          <p:cNvSpPr txBox="1">
            <a:spLocks noChangeArrowheads="1"/>
          </p:cNvSpPr>
          <p:nvPr/>
        </p:nvSpPr>
        <p:spPr bwMode="auto">
          <a:xfrm>
            <a:off x="7219950" y="2873375"/>
            <a:ext cx="1328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sr-Latn-RS" sz="1600">
                <a:solidFill>
                  <a:srgbClr val="364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Efﬁciency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7338" y="3708697"/>
            <a:ext cx="4922611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075"/>
              </a:lnSpc>
            </a:pPr>
            <a:r>
              <a:rPr lang="hr-HR" altLang="sr-Latn-RS" dirty="0" err="1">
                <a:solidFill>
                  <a:srgbClr val="364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  <a:r>
              <a:rPr lang="hr-HR" altLang="sr-Latn-RS" dirty="0">
                <a:solidFill>
                  <a:srgbClr val="364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Europe program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Preporuke za razvoj </a:t>
            </a:r>
            <a:r>
              <a:rPr lang="hr-HR" dirty="0" err="1" smtClean="0"/>
              <a:t>CTSa</a:t>
            </a:r>
            <a:r>
              <a:rPr lang="hr-HR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200" y="1303867"/>
            <a:ext cx="6762750" cy="2768600"/>
          </a:xfrm>
        </p:spPr>
        <p:txBody>
          <a:bodyPr/>
          <a:lstStyle/>
          <a:p>
            <a:r>
              <a:rPr lang="hr-HR" sz="1600" dirty="0" smtClean="0"/>
              <a:t>Integracija više različitih toplana:</a:t>
            </a:r>
          </a:p>
          <a:p>
            <a:pPr lvl="1"/>
            <a:r>
              <a:rPr lang="hr-HR" sz="1600" dirty="0" smtClean="0"/>
              <a:t>Solarni paneli sa sezonskim toplinskim spremnikom</a:t>
            </a:r>
          </a:p>
          <a:p>
            <a:pPr lvl="1"/>
            <a:r>
              <a:rPr lang="hr-HR" sz="1600" dirty="0" smtClean="0"/>
              <a:t>Plinska toplana/</a:t>
            </a:r>
            <a:r>
              <a:rPr lang="hr-HR" sz="1600" dirty="0" err="1" smtClean="0"/>
              <a:t>kogeneracija</a:t>
            </a:r>
            <a:endParaRPr lang="hr-HR" sz="1600" dirty="0" smtClean="0"/>
          </a:p>
          <a:p>
            <a:pPr lvl="1"/>
            <a:r>
              <a:rPr lang="hr-HR" sz="1600" dirty="0" smtClean="0"/>
              <a:t>Toplana/</a:t>
            </a:r>
            <a:r>
              <a:rPr lang="hr-HR" sz="1600" dirty="0" err="1" smtClean="0"/>
              <a:t>kogeneracija</a:t>
            </a:r>
            <a:r>
              <a:rPr lang="hr-HR" sz="1600" dirty="0"/>
              <a:t> </a:t>
            </a:r>
            <a:r>
              <a:rPr lang="hr-HR" sz="1600" dirty="0" smtClean="0"/>
              <a:t>na biomasu</a:t>
            </a:r>
          </a:p>
          <a:p>
            <a:r>
              <a:rPr lang="hr-HR" sz="1600" dirty="0" smtClean="0"/>
              <a:t>Smanjenje trenutnih temperatura u sustavu sa </a:t>
            </a:r>
            <a:r>
              <a:rPr lang="es-ES" sz="1600" dirty="0"/>
              <a:t>105ºC/70ºC </a:t>
            </a:r>
            <a:r>
              <a:rPr lang="hr-HR" sz="1600" dirty="0" smtClean="0"/>
              <a:t>na</a:t>
            </a:r>
            <a:r>
              <a:rPr lang="es-ES" sz="1600" dirty="0" smtClean="0"/>
              <a:t> 50ºC/30ºC</a:t>
            </a:r>
            <a:endParaRPr lang="hr-HR" sz="1600" dirty="0" smtClean="0"/>
          </a:p>
          <a:p>
            <a:r>
              <a:rPr lang="hr-HR" sz="1600" dirty="0" smtClean="0"/>
              <a:t>Smanjenje gubitaka u sustavu</a:t>
            </a:r>
          </a:p>
          <a:p>
            <a:r>
              <a:rPr lang="hr-HR" sz="1600" dirty="0" smtClean="0"/>
              <a:t>40,4 GWh za pripremu tople vode i 44 GWh za potrebe CTS mogu se zadovoljiti iz solarnih kolektora</a:t>
            </a:r>
          </a:p>
        </p:txBody>
      </p:sp>
    </p:spTree>
    <p:extLst>
      <p:ext uri="{BB962C8B-B14F-4D97-AF65-F5344CB8AC3E}">
        <p14:creationId xmlns:p14="http://schemas.microsoft.com/office/powerpoint/2010/main" xmlns="" val="9901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766"/>
            <a:ext cx="8229600" cy="679450"/>
          </a:xfrm>
        </p:spPr>
        <p:txBody>
          <a:bodyPr/>
          <a:lstStyle/>
          <a:p>
            <a:r>
              <a:rPr lang="hr-HR" dirty="0" smtClean="0"/>
              <a:t>Usporedba troškova za različite oblike grijanja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058" y="1263650"/>
            <a:ext cx="6103134" cy="276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3726" y="4032250"/>
            <a:ext cx="6485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Izvor: </a:t>
            </a:r>
            <a:r>
              <a:rPr lang="hr-HR" dirty="0" err="1" smtClean="0"/>
              <a:t>Jouni</a:t>
            </a:r>
            <a:r>
              <a:rPr lang="hr-HR" dirty="0" smtClean="0"/>
              <a:t> </a:t>
            </a:r>
            <a:r>
              <a:rPr lang="hr-HR" dirty="0" err="1" smtClean="0"/>
              <a:t>Haikarainen</a:t>
            </a:r>
            <a:r>
              <a:rPr lang="hr-HR" dirty="0" smtClean="0"/>
              <a:t>, Fortum, COGEN 2015.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4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275"/>
            <a:ext cx="8229600" cy="679450"/>
          </a:xfrm>
        </p:spPr>
        <p:txBody>
          <a:bodyPr/>
          <a:lstStyle/>
          <a:p>
            <a:r>
              <a:rPr lang="hr-HR" dirty="0" smtClean="0"/>
              <a:t>Ostali primjeri dobre prakse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345" y="901490"/>
            <a:ext cx="7811310" cy="3507221"/>
          </a:xfrm>
        </p:spPr>
        <p:txBody>
          <a:bodyPr/>
          <a:lstStyle/>
          <a:p>
            <a:r>
              <a:rPr lang="pt-BR" sz="1400" dirty="0"/>
              <a:t>Ltd. «Jelgava real estate administration»</a:t>
            </a:r>
          </a:p>
          <a:p>
            <a:pPr lvl="1"/>
            <a:r>
              <a:rPr lang="hr-HR" sz="1400" dirty="0" smtClean="0"/>
              <a:t>Gradsko stambeno gospodarstvo</a:t>
            </a:r>
          </a:p>
          <a:p>
            <a:pPr lvl="1"/>
            <a:r>
              <a:rPr lang="hr-HR" sz="1400" dirty="0" smtClean="0"/>
              <a:t>Osnovano 1998., 100% u vlasništvu grada </a:t>
            </a:r>
            <a:r>
              <a:rPr lang="hr-HR" sz="1400" dirty="0" err="1" smtClean="0"/>
              <a:t>Jelgava</a:t>
            </a:r>
            <a:endParaRPr lang="hr-HR" sz="1400" dirty="0" smtClean="0"/>
          </a:p>
          <a:p>
            <a:pPr lvl="1"/>
            <a:r>
              <a:rPr lang="hr-HR" sz="1400" dirty="0" smtClean="0"/>
              <a:t>Upravlja sa 80% svih stambenih zgrada</a:t>
            </a:r>
          </a:p>
          <a:p>
            <a:r>
              <a:rPr lang="hr-HR" sz="1400" dirty="0" smtClean="0"/>
              <a:t>Cjelovita obnova 2 zgrade:</a:t>
            </a:r>
          </a:p>
          <a:p>
            <a:pPr lvl="1"/>
            <a:r>
              <a:rPr lang="hr-HR" sz="1400" dirty="0" smtClean="0"/>
              <a:t>Analizom rezultata došli do zaključka da jedino cjelovitom obnovom postižu željene rezultate</a:t>
            </a:r>
          </a:p>
          <a:p>
            <a:pPr lvl="1"/>
            <a:r>
              <a:rPr lang="hr-HR" sz="1400" dirty="0" smtClean="0"/>
              <a:t>Smanjenje potrošnje topline za 50%</a:t>
            </a:r>
          </a:p>
          <a:p>
            <a:pPr lvl="1"/>
            <a:r>
              <a:rPr lang="hr-HR" sz="1400" dirty="0" smtClean="0"/>
              <a:t>Njemačka financirala 40% investicije (Savezno ministarstvo zaštite okoliša prirode te Savezno ministarstvo za nuklearnu sigurnost uložili više od 180 000 €)</a:t>
            </a:r>
          </a:p>
          <a:p>
            <a:r>
              <a:rPr lang="hr-HR" sz="1400" dirty="0" smtClean="0"/>
              <a:t>Ugradnja razdjelnika topline</a:t>
            </a:r>
          </a:p>
          <a:p>
            <a:r>
              <a:rPr lang="hr-HR" sz="1400" dirty="0" smtClean="0"/>
              <a:t>Obnova zgrada pomoću Europskog fonda za regionalni razvoj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9149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275"/>
            <a:ext cx="8229600" cy="679450"/>
          </a:xfrm>
        </p:spPr>
        <p:txBody>
          <a:bodyPr/>
          <a:lstStyle/>
          <a:p>
            <a:r>
              <a:rPr lang="hr-HR" dirty="0" smtClean="0"/>
              <a:t>Ostali primjeri dobre prakse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318" y="848014"/>
            <a:ext cx="4288462" cy="3544741"/>
          </a:xfrm>
        </p:spPr>
        <p:txBody>
          <a:bodyPr/>
          <a:lstStyle/>
          <a:p>
            <a:r>
              <a:rPr lang="hr-HR" sz="1600" dirty="0" smtClean="0"/>
              <a:t>Izolacije vanjske ovojnice i završni radovi</a:t>
            </a:r>
          </a:p>
          <a:p>
            <a:r>
              <a:rPr lang="hr-HR" sz="1600" dirty="0" smtClean="0"/>
              <a:t>Zamjena prozora</a:t>
            </a:r>
          </a:p>
          <a:p>
            <a:r>
              <a:rPr lang="hr-HR" sz="1600" dirty="0" smtClean="0"/>
              <a:t>Izolacija krovišta i podruma</a:t>
            </a:r>
          </a:p>
          <a:p>
            <a:r>
              <a:rPr lang="hr-HR" sz="1600" dirty="0" smtClean="0"/>
              <a:t>Popravak stubišta i ulaza</a:t>
            </a:r>
          </a:p>
          <a:p>
            <a:r>
              <a:rPr lang="hr-HR" sz="1600" dirty="0" smtClean="0"/>
              <a:t>Rekonstrukcija vodovodnih instalacija</a:t>
            </a:r>
          </a:p>
          <a:p>
            <a:r>
              <a:rPr lang="hr-HR" sz="1600" dirty="0" smtClean="0"/>
              <a:t>Unaprjeđenje sustava ventilacije</a:t>
            </a:r>
          </a:p>
          <a:p>
            <a:r>
              <a:rPr lang="hr-HR" sz="1600" dirty="0" smtClean="0"/>
              <a:t>Obnova krova</a:t>
            </a:r>
          </a:p>
          <a:p>
            <a:r>
              <a:rPr lang="hr-HR" sz="1600" dirty="0" smtClean="0"/>
              <a:t>Ugradnja razdjelnika topline i termostata</a:t>
            </a:r>
          </a:p>
          <a:p>
            <a:r>
              <a:rPr lang="hr-HR" sz="1600" dirty="0" smtClean="0"/>
              <a:t>Rekonstrukcija balkona</a:t>
            </a:r>
          </a:p>
          <a:p>
            <a:r>
              <a:rPr lang="hr-HR" sz="1600" dirty="0" smtClean="0"/>
              <a:t>Ukupni troškovi: 318 814 €</a:t>
            </a:r>
          </a:p>
          <a:p>
            <a:r>
              <a:rPr lang="hr-HR" sz="1600" dirty="0" smtClean="0"/>
              <a:t>Sufinancirano od Njemačke: 108 072 €</a:t>
            </a:r>
            <a:endParaRPr lang="hr-HR" sz="1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9780" y="847726"/>
            <a:ext cx="4393431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64749" y="3616615"/>
            <a:ext cx="4288462" cy="77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ts val="2075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300" kern="1200">
                <a:solidFill>
                  <a:srgbClr val="364A5E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0" fontAlgn="base" hangingPunct="0">
              <a:lnSpc>
                <a:spcPts val="2075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00" kern="1200">
                <a:solidFill>
                  <a:srgbClr val="364A5E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43000" indent="-228600" algn="l" defTabSz="457200" rtl="0" eaLnBrk="0" fontAlgn="base" hangingPunct="0">
              <a:lnSpc>
                <a:spcPts val="2075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300" kern="1200">
                <a:solidFill>
                  <a:srgbClr val="364A5E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00200" indent="-228600" algn="l" defTabSz="457200" rtl="0" eaLnBrk="0" fontAlgn="base" hangingPunct="0">
              <a:lnSpc>
                <a:spcPts val="2075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00" kern="1200">
                <a:solidFill>
                  <a:srgbClr val="364A5E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57400" indent="-228600" algn="l" defTabSz="457200" rtl="0" eaLnBrk="0" fontAlgn="base" hangingPunct="0">
              <a:lnSpc>
                <a:spcPts val="2075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 kern="1200">
                <a:solidFill>
                  <a:srgbClr val="364A5E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600" dirty="0" smtClean="0"/>
              <a:t>Zgrada u ulici K. </a:t>
            </a:r>
            <a:r>
              <a:rPr lang="hr-HR" sz="1600" dirty="0" err="1" smtClean="0"/>
              <a:t>Helmana</a:t>
            </a:r>
            <a:r>
              <a:rPr lang="hr-HR" sz="1600" dirty="0"/>
              <a:t> </a:t>
            </a:r>
            <a:r>
              <a:rPr lang="hr-HR" sz="1600" dirty="0" smtClean="0"/>
              <a:t>3</a:t>
            </a:r>
          </a:p>
          <a:p>
            <a:r>
              <a:rPr lang="hr-HR" sz="1600" dirty="0" smtClean="0"/>
              <a:t>5 katova, 24 stana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17213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Kompletna obnova zgrada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14135" y="1556103"/>
            <a:ext cx="2909711" cy="21822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47370" y="1619695"/>
            <a:ext cx="2837036" cy="2127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83536" y="1681427"/>
            <a:ext cx="2766485" cy="20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38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685800" y="971839"/>
            <a:ext cx="7772400" cy="862013"/>
          </a:xfrm>
        </p:spPr>
        <p:txBody>
          <a:bodyPr/>
          <a:lstStyle/>
          <a:p>
            <a:pPr eaLnBrk="1" hangingPunct="1"/>
            <a:r>
              <a:rPr lang="hr-HR" altLang="sr-Latn-RS" sz="4800" dirty="0" smtClean="0">
                <a:solidFill>
                  <a:schemeClr val="bg1"/>
                </a:solidFill>
                <a:latin typeface="Arial" panose="020B0604020202020204" pitchFamily="34" charset="0"/>
              </a:rPr>
              <a:t>Hvala na pažnji!</a:t>
            </a:r>
            <a:endParaRPr lang="en-US" altLang="sr-Latn-RS" sz="48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441083"/>
            <a:ext cx="4572000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ts val="2075"/>
              </a:lnSpc>
            </a:pPr>
            <a:r>
              <a:rPr lang="hr-HR" altLang="sr-Latn-RS" dirty="0" smtClean="0">
                <a:solidFill>
                  <a:srgbClr val="364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www.beastproject.eu</a:t>
            </a:r>
          </a:p>
          <a:p>
            <a:pPr lvl="0" algn="ctr">
              <a:lnSpc>
                <a:spcPts val="2075"/>
              </a:lnSpc>
            </a:pPr>
            <a:endParaRPr lang="hr-HR" altLang="sr-Latn-RS" dirty="0" smtClean="0">
              <a:solidFill>
                <a:srgbClr val="364A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ts val="2075"/>
              </a:lnSpc>
            </a:pPr>
            <a:r>
              <a:rPr lang="hr-HR" altLang="sr-Latn-RS" dirty="0" smtClean="0">
                <a:solidFill>
                  <a:srgbClr val="364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goran.krajacic@fsb.hr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857250"/>
          </a:xfrm>
        </p:spPr>
        <p:txBody>
          <a:bodyPr/>
          <a:lstStyle/>
          <a:p>
            <a:pPr eaLnBrk="1" hangingPunct="1"/>
            <a:r>
              <a:rPr lang="hr-HR" dirty="0" smtClean="0"/>
              <a:t>„</a:t>
            </a:r>
            <a:r>
              <a:rPr lang="en-GB" dirty="0" smtClean="0"/>
              <a:t>BEAST</a:t>
            </a:r>
            <a:r>
              <a:rPr lang="en-GB" dirty="0"/>
              <a:t>”-Beyond Energy Action Strategies</a:t>
            </a:r>
            <a:endParaRPr lang="en-US" altLang="sr-Latn-RS" dirty="0" smtClean="0">
              <a:latin typeface="Arial" panose="020B0604020202020204" pitchFamily="34" charset="0"/>
            </a:endParaRPr>
          </a:p>
        </p:txBody>
      </p:sp>
      <p:sp>
        <p:nvSpPr>
          <p:cNvPr id="15362" name="TextBox 14"/>
          <p:cNvSpPr txBox="1">
            <a:spLocks noChangeArrowheads="1"/>
          </p:cNvSpPr>
          <p:nvPr/>
        </p:nvSpPr>
        <p:spPr bwMode="auto">
          <a:xfrm>
            <a:off x="1407560" y="1463675"/>
            <a:ext cx="693505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1.3. 2014. – 28.2. 2017.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koordinator projekta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East Sweden Energy Agency </a:t>
            </a: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iz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Linköping</a:t>
            </a:r>
            <a:endPara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BEAST </a:t>
            </a:r>
            <a:r>
              <a:rPr lang="en-GB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proje</a:t>
            </a:r>
            <a:r>
              <a:rPr lang="hr-HR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kt</a:t>
            </a: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treba pomoći pri provedbi SEAPa </a:t>
            </a:r>
            <a:r>
              <a:rPr lang="hr-H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– Akcijskih planova energetski održivog razvitka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endPara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konzorcij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9</a:t>
            </a: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partnera iz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9 europskih zemalja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Ukupni budžet  </a:t>
            </a:r>
            <a:r>
              <a:rPr lang="hr-H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1.082.458 EUR (75% EU)</a:t>
            </a:r>
            <a:endPara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291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857250"/>
          </a:xfrm>
        </p:spPr>
        <p:txBody>
          <a:bodyPr/>
          <a:lstStyle/>
          <a:p>
            <a:pPr eaLnBrk="1" hangingPunct="1"/>
            <a:r>
              <a:rPr lang="hr-HR" dirty="0" smtClean="0"/>
              <a:t>„</a:t>
            </a:r>
            <a:r>
              <a:rPr lang="en-GB" dirty="0" smtClean="0"/>
              <a:t>BEAST</a:t>
            </a:r>
            <a:r>
              <a:rPr lang="en-GB" dirty="0"/>
              <a:t>”-Beyond Energy Action Strategies</a:t>
            </a:r>
            <a:endParaRPr lang="en-US" altLang="sr-Latn-RS" dirty="0" smtClean="0">
              <a:latin typeface="Arial" panose="020B0604020202020204" pitchFamily="34" charset="0"/>
            </a:endParaRPr>
          </a:p>
        </p:txBody>
      </p:sp>
      <p:sp>
        <p:nvSpPr>
          <p:cNvPr id="15362" name="TextBox 14"/>
          <p:cNvSpPr txBox="1">
            <a:spLocks noChangeArrowheads="1"/>
          </p:cNvSpPr>
          <p:nvPr/>
        </p:nvSpPr>
        <p:spPr bwMode="auto">
          <a:xfrm>
            <a:off x="950359" y="1277082"/>
            <a:ext cx="7243281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Glavni ciljevi projekta: </a:t>
            </a:r>
          </a:p>
          <a:p>
            <a:pPr lvl="2">
              <a:lnSpc>
                <a:spcPct val="150000"/>
              </a:lnSpc>
              <a:defRPr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1) </a:t>
            </a: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uspostava strukture i izgradnja kapaciteta za provedbu </a:t>
            </a:r>
            <a:r>
              <a:rPr lang="hr-HR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SEAPa</a:t>
            </a: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na lokalnoj razini</a:t>
            </a:r>
          </a:p>
          <a:p>
            <a:pPr lvl="2">
              <a:lnSpc>
                <a:spcPct val="150000"/>
              </a:lnSpc>
              <a:defRPr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2) </a:t>
            </a: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identificirati  i pripremiti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23 </a:t>
            </a: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projekta u suradnji s lokalnim zajednicama </a:t>
            </a:r>
          </a:p>
          <a:p>
            <a:pPr lvl="2">
              <a:lnSpc>
                <a:spcPct val="150000"/>
              </a:lnSpc>
              <a:defRPr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3) </a:t>
            </a: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pomoć pri implementaciji ostalih akcija iz </a:t>
            </a:r>
            <a:r>
              <a:rPr lang="hr-H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SEAPa</a:t>
            </a:r>
            <a:endParaRPr lang="hr-HR" sz="1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715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FSB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team </a:t>
            </a: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će podržati lokalne zajednice u Hrvatskoj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3309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eaLnBrk="1" hangingPunct="1"/>
            <a:r>
              <a:rPr lang="hr-HR" dirty="0"/>
              <a:t>Struktura projekta (radni paketi)</a:t>
            </a:r>
            <a:endParaRPr lang="en-US" altLang="sr-Latn-RS" dirty="0" smtClean="0">
              <a:latin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416"/>
          <a:stretch>
            <a:fillRect/>
          </a:stretch>
        </p:blipFill>
        <p:spPr bwMode="auto">
          <a:xfrm>
            <a:off x="2076142" y="857250"/>
            <a:ext cx="4991716" cy="354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591381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eaLnBrk="1" hangingPunct="1"/>
            <a:r>
              <a:rPr lang="hr-HR" dirty="0"/>
              <a:t>BEAST - Lokalni projekti </a:t>
            </a:r>
            <a:endParaRPr lang="en-US" altLang="sr-Latn-RS" dirty="0" smtClean="0">
              <a:latin typeface="Arial" panose="020B060402020202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63046096"/>
              </p:ext>
            </p:extLst>
          </p:nvPr>
        </p:nvGraphicFramePr>
        <p:xfrm>
          <a:off x="457200" y="682557"/>
          <a:ext cx="8008707" cy="3874971"/>
        </p:xfrm>
        <a:graphic>
          <a:graphicData uri="http://schemas.openxmlformats.org/drawingml/2006/table">
            <a:tbl>
              <a:tblPr/>
              <a:tblGrid>
                <a:gridCol w="909263"/>
                <a:gridCol w="1047964"/>
                <a:gridCol w="1130157"/>
                <a:gridCol w="4921323"/>
              </a:tblGrid>
              <a:tr h="2173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Arial"/>
                          <a:ea typeface="ヒラギノ角ゴ ProN W3"/>
                          <a:cs typeface="Times New Roman"/>
                        </a:rPr>
                        <a:t>Participant 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Arial"/>
                          <a:ea typeface="ヒラギノ角ゴ ProN W3"/>
                          <a:cs typeface="Times New Roman"/>
                        </a:rPr>
                        <a:t>Organisation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Arial"/>
                          <a:ea typeface="ヒラギノ角ゴ ProN W3"/>
                          <a:cs typeface="Times New Roman"/>
                        </a:rPr>
                        <a:t>Cluster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Arial"/>
                          <a:ea typeface="ヒラギノ角ゴ ProN W3"/>
                          <a:cs typeface="Times New Roman"/>
                        </a:rPr>
                        <a:t>Action to be implemented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146873">
                <a:tc rowSpan="2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CO1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ESEA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STEER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</a:t>
                      </a:r>
                      <a:r>
                        <a:rPr lang="en-GB" sz="1000">
                          <a:latin typeface="Arial"/>
                          <a:ea typeface="Times New Roman"/>
                          <a:cs typeface="Times New Roman"/>
                        </a:rPr>
                        <a:t>(Heavy) electrical vehicles and their infrastructure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2937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ALTENER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</a:t>
                      </a:r>
                      <a:r>
                        <a:rPr lang="en-GB" sz="1000">
                          <a:latin typeface="Arial"/>
                          <a:ea typeface="Times New Roman"/>
                          <a:cs typeface="Times New Roman"/>
                        </a:rPr>
                        <a:t>Waste heat utilisation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</a:t>
                      </a:r>
                      <a:r>
                        <a:rPr lang="en-GB" sz="1000">
                          <a:latin typeface="Arial"/>
                          <a:ea typeface="Times New Roman"/>
                          <a:cs typeface="Times New Roman"/>
                        </a:rPr>
                        <a:t>Biogas plant and infrastructure for vehicle biogas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146873">
                <a:tc rowSpan="2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CB2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CMM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STEER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Infrastructure for bicycling 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3403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ALTENER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• Low impact hydro power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• Bioenergy CHP (biogas, woodchip)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146873">
                <a:tc rowSpan="3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CB3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CEA CY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STEER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Sustainable Mobility/Walking paths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1468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SAVE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Energy Efficiency in Public Buildings through – ESCOs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1468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ALTENER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RES-e, PV in parking spaces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146873">
                <a:tc rowSpan="2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CB4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MRFK</a:t>
                      </a:r>
                      <a:r>
                        <a:rPr lang="en-GB" sz="1000" baseline="30000">
                          <a:latin typeface="Arial"/>
                          <a:ea typeface="ヒラギノ角ゴ ProN W3"/>
                          <a:cs typeface="Times New Roman"/>
                        </a:rPr>
                        <a:t>1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STEER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EVs; infrastructure, fleet analysis and public procurement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1468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ALTENER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• District heating from bioenergy plants (woodchip and biogas)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146873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CB5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PFB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SAVE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Provincial helpdesk energy management (advisory service) EPC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146873">
                <a:tc rowSpan="3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CB6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ZREA</a:t>
                      </a:r>
                      <a:r>
                        <a:rPr lang="en-GB" sz="1000" baseline="30000">
                          <a:latin typeface="Arial"/>
                          <a:ea typeface="ヒラギノ角ゴ ProN W3"/>
                          <a:cs typeface="Times New Roman"/>
                        </a:rPr>
                        <a:t>2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STEER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Electric vehicles; infrastructure and capacity building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1468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SAVE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• Energy efficiency in private multi-residential buildings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1468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ALTENER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Energy efficient/RES lighting lines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146873">
                <a:tc rowSpan="2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CB7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UNIZAG FSB</a:t>
                      </a:r>
                      <a:r>
                        <a:rPr lang="en-GB" sz="1000" baseline="30000" dirty="0">
                          <a:latin typeface="Arial"/>
                          <a:ea typeface="ヒラギノ角ゴ ProN W3"/>
                          <a:cs typeface="Times New Roman"/>
                        </a:rPr>
                        <a:t>3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STEER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• Infrastructure and public procurement of EVs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403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ALTENER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•Bioenergy district heating CHP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•Community RES on islands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46873">
                <a:tc rowSpan="2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CB8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CnES</a:t>
                      </a:r>
                      <a:r>
                        <a:rPr lang="en-GB" sz="1000" baseline="30000">
                          <a:latin typeface="Arial"/>
                          <a:ea typeface="ヒラギノ角ゴ ProN W3"/>
                          <a:cs typeface="Times New Roman"/>
                        </a:rPr>
                        <a:t>4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SAVE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Low carbon properties: efficiency and micro generation 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317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ALTENER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Community energy investment, ESCO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• Commercialisation of ocean power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  <a:tr h="317059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CB9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>
                          <a:latin typeface="Arial"/>
                          <a:ea typeface="ヒラギノ角ゴ ProN W3"/>
                          <a:cs typeface="Times New Roman"/>
                        </a:rPr>
                        <a:t>ITC</a:t>
                      </a:r>
                      <a:r>
                        <a:rPr lang="en-GB" sz="1000" baseline="30000">
                          <a:latin typeface="Arial"/>
                          <a:ea typeface="ヒラギノ角ゴ ProN W3"/>
                          <a:cs typeface="Times New Roman"/>
                        </a:rPr>
                        <a:t>5</a:t>
                      </a:r>
                      <a:endParaRPr lang="hr-H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Arial"/>
                          <a:ea typeface="ヒラギノ角ゴ ProN W3"/>
                          <a:cs typeface="Times New Roman"/>
                        </a:rPr>
                        <a:t>ALTENER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Arial"/>
                          <a:ea typeface="ヒラギノ角ゴ ProN W3"/>
                          <a:cs typeface="Times New Roman"/>
                        </a:rPr>
                        <a:t>• Island wind diesel </a:t>
                      </a:r>
                      <a:r>
                        <a:rPr lang="de-DE" sz="1000" dirty="0" err="1">
                          <a:latin typeface="Arial"/>
                          <a:ea typeface="ヒラギノ角ゴ ProN W3"/>
                          <a:cs typeface="Times New Roman"/>
                        </a:rPr>
                        <a:t>system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latin typeface="Arial"/>
                          <a:ea typeface="ヒラギノ角ゴ ProN W3"/>
                          <a:cs typeface="Times New Roman"/>
                        </a:rPr>
                        <a:t>• RES </a:t>
                      </a:r>
                      <a:r>
                        <a:rPr lang="de-DE" sz="1000" dirty="0" err="1">
                          <a:latin typeface="Arial"/>
                          <a:ea typeface="ヒラギノ角ゴ ProN W3"/>
                          <a:cs typeface="Times New Roman"/>
                        </a:rPr>
                        <a:t>microgrid</a:t>
                      </a:r>
                      <a:endParaRPr lang="hr-H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800" marR="40800" marT="0" marB="0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701512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3592"/>
          </a:xfrm>
        </p:spPr>
        <p:txBody>
          <a:bodyPr/>
          <a:lstStyle/>
          <a:p>
            <a:pPr eaLnBrk="1" hangingPunct="1"/>
            <a:r>
              <a:rPr lang="hr-HR" dirty="0"/>
              <a:t>BEAST Hrvatska</a:t>
            </a:r>
            <a:endParaRPr lang="en-US" altLang="sr-Latn-RS" b="1" dirty="0" smtClean="0">
              <a:latin typeface="Arial" panose="020B0604020202020204" pitchFamily="34" charset="0"/>
            </a:endParaRP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737" r="20209"/>
          <a:stretch>
            <a:fillRect/>
          </a:stretch>
        </p:blipFill>
        <p:spPr bwMode="auto">
          <a:xfrm>
            <a:off x="106251" y="613592"/>
            <a:ext cx="6263728" cy="38703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 bwMode="auto">
          <a:xfrm rot="2335368">
            <a:off x="4062978" y="3488501"/>
            <a:ext cx="895020" cy="519351"/>
          </a:xfrm>
          <a:prstGeom prst="ellipse">
            <a:avLst/>
          </a:prstGeom>
          <a:solidFill>
            <a:srgbClr val="92D050"/>
          </a:solidFill>
          <a:ln w="158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00B0F0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344036" y="1413584"/>
            <a:ext cx="180000" cy="180000"/>
          </a:xfrm>
          <a:prstGeom prst="ellipse">
            <a:avLst/>
          </a:prstGeom>
          <a:solidFill>
            <a:srgbClr val="FF0000"/>
          </a:solidFill>
          <a:ln w="158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9979" y="1182752"/>
            <a:ext cx="263018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Velika Gorica – </a:t>
            </a:r>
            <a:r>
              <a:rPr lang="hr-H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Kogeneracija</a:t>
            </a:r>
            <a:r>
              <a:rPr lang="hr-H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na biomasu i centralni toplinski sustav</a:t>
            </a:r>
          </a:p>
          <a:p>
            <a:endParaRPr lang="hr-HR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hr-H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Dubrovačko-neretvanska županija – OIE te električna vozila i infrastruktura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257807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275"/>
            <a:ext cx="8229600" cy="679450"/>
          </a:xfrm>
        </p:spPr>
        <p:txBody>
          <a:bodyPr/>
          <a:lstStyle/>
          <a:p>
            <a:r>
              <a:rPr lang="hr-HR" dirty="0" smtClean="0"/>
              <a:t>Velika Gorica i </a:t>
            </a:r>
            <a:r>
              <a:rPr lang="hr-HR" dirty="0" err="1" smtClean="0"/>
              <a:t>Jelgava</a:t>
            </a:r>
            <a:r>
              <a:rPr lang="hr-HR" dirty="0" smtClean="0"/>
              <a:t>, Latvija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8937"/>
            <a:ext cx="8229600" cy="3559629"/>
          </a:xfrm>
        </p:spPr>
        <p:txBody>
          <a:bodyPr numCol="2"/>
          <a:lstStyle/>
          <a:p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Velika Gorica:</a:t>
            </a:r>
          </a:p>
          <a:p>
            <a:pPr lvl="1"/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Broj stanovnika: 63 517, gradsko područje 31 500</a:t>
            </a:r>
          </a:p>
          <a:p>
            <a:pPr lvl="1"/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 grad po veličini u Hrvatskoj</a:t>
            </a:r>
          </a:p>
          <a:p>
            <a:pPr lvl="1"/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Površina: 328,6 km2, gradsko područje 31,4 km2</a:t>
            </a:r>
          </a:p>
          <a:p>
            <a:pPr lvl="1"/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Potrošnja 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toplinske </a:t>
            </a:r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energije: 197,34 GWh, CTS: 63,3 GWh (SEAP)</a:t>
            </a:r>
          </a:p>
          <a:p>
            <a:pPr lvl="1"/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60% potrošnje pokriva prirodni plin, a 40% lož ulje</a:t>
            </a:r>
          </a:p>
          <a:p>
            <a:endParaRPr lang="hr-H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hr-H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hr-H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Jelgava</a:t>
            </a:r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Latvija:</a:t>
            </a:r>
          </a:p>
          <a:p>
            <a:pPr lvl="1"/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Broj stanovnika: 64 279</a:t>
            </a:r>
          </a:p>
          <a:p>
            <a:pPr lvl="1"/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grad po veličini u Latviji</a:t>
            </a:r>
          </a:p>
          <a:p>
            <a:pPr lvl="1"/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Površina: 60,32 km2</a:t>
            </a:r>
          </a:p>
          <a:p>
            <a:pPr lvl="1"/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Prodana toplina u </a:t>
            </a:r>
            <a:r>
              <a:rPr lang="hr-H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CTSu</a:t>
            </a:r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GWh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Potrošači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16 000 </a:t>
            </a:r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kućanstava i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400 </a:t>
            </a:r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poslovnih subjekta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Prodana električna energija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150</a:t>
            </a:r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GWh</a:t>
            </a:r>
            <a:endParaRPr lang="hr-H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hr-H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85% potrošnje pokriveno biomasom, a 15% prirodnim plinom</a:t>
            </a:r>
          </a:p>
        </p:txBody>
      </p:sp>
    </p:spTree>
    <p:extLst>
      <p:ext uri="{BB962C8B-B14F-4D97-AF65-F5344CB8AC3E}">
        <p14:creationId xmlns:p14="http://schemas.microsoft.com/office/powerpoint/2010/main" xmlns="" val="91075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8606"/>
            <a:ext cx="8229600" cy="558619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Usporedba starog i novog CTS sustava u </a:t>
            </a:r>
            <a:r>
              <a:rPr lang="hr-HR" dirty="0" err="1" smtClean="0"/>
              <a:t>Jelgavi</a:t>
            </a:r>
            <a:r>
              <a:rPr lang="hr-HR" dirty="0" smtClean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652462"/>
            <a:ext cx="79533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16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2902</TotalTime>
  <Words>1365</Words>
  <Application>Microsoft Office PowerPoint</Application>
  <PresentationFormat>On-screen Show (16:9)</PresentationFormat>
  <Paragraphs>429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Projekt BEAST – Primjeri dobre prakse u provedbi mjera iz SEAP-a</vt:lpstr>
      <vt:lpstr>BEAST projekt  Beyond Energy Action Strategies</vt:lpstr>
      <vt:lpstr>„BEAST”-Beyond Energy Action Strategies</vt:lpstr>
      <vt:lpstr>„BEAST”-Beyond Energy Action Strategies</vt:lpstr>
      <vt:lpstr>Struktura projekta (radni paketi)</vt:lpstr>
      <vt:lpstr>BEAST - Lokalni projekti </vt:lpstr>
      <vt:lpstr>BEAST Hrvatska</vt:lpstr>
      <vt:lpstr>Velika Gorica i Jelgava, Latvija</vt:lpstr>
      <vt:lpstr>Usporedba starog i novog CTS sustava u Jelgavi </vt:lpstr>
      <vt:lpstr>Kogeneracija na biomasu u Jelgavi</vt:lpstr>
      <vt:lpstr>Slide 11</vt:lpstr>
      <vt:lpstr>Tehničke karakteristike:</vt:lpstr>
      <vt:lpstr>Investicije u novi CTS u Jelgavi</vt:lpstr>
      <vt:lpstr>Prednosti novog CTS u Jelgavi</vt:lpstr>
      <vt:lpstr>Prednosti novog CTS u Jelgavi</vt:lpstr>
      <vt:lpstr>Zašto su u Latviji uspjeli izgraditi srednje veliku kogeneraciju na biomasu, a mi u Hrvatskoj nismo?  https://www.youtube.com/watch?v=M6W9thjqtAY   http://youtu.be/J35wIeC3dy0     </vt:lpstr>
      <vt:lpstr>Integracija solarne energije u CTS u Velikoj  Gorici – Diplomski rad Javier Felipe Andreu</vt:lpstr>
      <vt:lpstr>Rezultati primjene na razini svake zgrade zasebno</vt:lpstr>
      <vt:lpstr>Rezultati integracije u CTS sa različitim sezonskim spremnicima</vt:lpstr>
      <vt:lpstr>Preporuke za razvoj CTSa </vt:lpstr>
      <vt:lpstr>Usporedba troškova za različite oblike grijanja </vt:lpstr>
      <vt:lpstr>Ostali primjeri dobre prakse</vt:lpstr>
      <vt:lpstr>Ostali primjeri dobre prakse</vt:lpstr>
      <vt:lpstr>Kompletna obnova zgrada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Konstantins Sedunovs</dc:creator>
  <cp:lastModifiedBy>Marina</cp:lastModifiedBy>
  <cp:revision>136</cp:revision>
  <dcterms:created xsi:type="dcterms:W3CDTF">2014-08-13T11:47:55Z</dcterms:created>
  <dcterms:modified xsi:type="dcterms:W3CDTF">2015-11-05T10:12:38Z</dcterms:modified>
</cp:coreProperties>
</file>